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56468098526688"/>
          <c:y val="4.9960875984251966E-2"/>
          <c:w val="0.85376871207858629"/>
          <c:h val="0.90007824803149605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Solde énergétique</c:v>
                </c:pt>
              </c:strCache>
            </c:strRef>
          </c:tx>
          <c:marker>
            <c:symbol val="circle"/>
            <c:size val="7"/>
          </c:marker>
          <c:cat>
            <c:numRef>
              <c:f>Feuil1!$A$2:$A$24</c:f>
              <c:numCache>
                <c:formatCode>General</c:formatCode>
                <c:ptCount val="23"/>
              </c:numCache>
            </c:numRef>
          </c:cat>
          <c:val>
            <c:numRef>
              <c:f>Feuil1!$B$2:$B$24</c:f>
              <c:numCache>
                <c:formatCode>0.0</c:formatCode>
                <c:ptCount val="23"/>
                <c:pt idx="0">
                  <c:v>-24.091810000000002</c:v>
                </c:pt>
                <c:pt idx="1">
                  <c:v>-23.182077000000003</c:v>
                </c:pt>
                <c:pt idx="2">
                  <c:v>-21.968823</c:v>
                </c:pt>
                <c:pt idx="3">
                  <c:v>-23.186388000000001</c:v>
                </c:pt>
                <c:pt idx="4">
                  <c:v>-28.209911000000002</c:v>
                </c:pt>
                <c:pt idx="5">
                  <c:v>-38.014474</c:v>
                </c:pt>
                <c:pt idx="6">
                  <c:v>-45.814684999999997</c:v>
                </c:pt>
                <c:pt idx="7">
                  <c:v>-44.863731000000001</c:v>
                </c:pt>
                <c:pt idx="8">
                  <c:v>-58.919094999999999</c:v>
                </c:pt>
                <c:pt idx="9">
                  <c:v>-39.754009000000003</c:v>
                </c:pt>
                <c:pt idx="10">
                  <c:v>-48.039367019000004</c:v>
                </c:pt>
                <c:pt idx="11">
                  <c:v>-62.482886548999993</c:v>
                </c:pt>
                <c:pt idx="12">
                  <c:v>-69.303504232000009</c:v>
                </c:pt>
                <c:pt idx="13">
                  <c:v>-65.903976114999992</c:v>
                </c:pt>
                <c:pt idx="14">
                  <c:v>-54.887060985000005</c:v>
                </c:pt>
                <c:pt idx="15">
                  <c:v>-40.050455174</c:v>
                </c:pt>
                <c:pt idx="16">
                  <c:v>-31.415196589000004</c:v>
                </c:pt>
                <c:pt idx="17">
                  <c:v>-38.946622475999995</c:v>
                </c:pt>
                <c:pt idx="18">
                  <c:v>-45.430638172999998</c:v>
                </c:pt>
                <c:pt idx="19">
                  <c:v>-44.531945131000008</c:v>
                </c:pt>
                <c:pt idx="20">
                  <c:v>-25.163996292999997</c:v>
                </c:pt>
                <c:pt idx="21">
                  <c:v>-44.809299581999994</c:v>
                </c:pt>
                <c:pt idx="22">
                  <c:v>-115.32045658600002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Solde manufacturier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cat>
            <c:numRef>
              <c:f>Feuil1!$A$2:$A$24</c:f>
              <c:numCache>
                <c:formatCode>General</c:formatCode>
                <c:ptCount val="23"/>
              </c:numCache>
            </c:numRef>
          </c:cat>
          <c:val>
            <c:numRef>
              <c:f>Feuil1!$C$2:$C$24</c:f>
              <c:numCache>
                <c:formatCode>0.0</c:formatCode>
                <c:ptCount val="23"/>
                <c:pt idx="0">
                  <c:v>8.8144684449999993</c:v>
                </c:pt>
                <c:pt idx="1">
                  <c:v>14.057696213000003</c:v>
                </c:pt>
                <c:pt idx="2">
                  <c:v>15.927819322</c:v>
                </c:pt>
                <c:pt idx="3">
                  <c:v>14.59204292799998</c:v>
                </c:pt>
                <c:pt idx="4">
                  <c:v>6.2900970019999987</c:v>
                </c:pt>
                <c:pt idx="5">
                  <c:v>-0.95627439100001355</c:v>
                </c:pt>
                <c:pt idx="6">
                  <c:v>-0.39284325499999978</c:v>
                </c:pt>
                <c:pt idx="7">
                  <c:v>-14.827084733999996</c:v>
                </c:pt>
                <c:pt idx="8">
                  <c:v>-15.775693839000008</c:v>
                </c:pt>
                <c:pt idx="9">
                  <c:v>-21.800232999999992</c:v>
                </c:pt>
                <c:pt idx="10">
                  <c:v>-22.969243076999998</c:v>
                </c:pt>
                <c:pt idx="11">
                  <c:v>-34.238141691999985</c:v>
                </c:pt>
                <c:pt idx="12">
                  <c:v>-19.515164698000007</c:v>
                </c:pt>
                <c:pt idx="13">
                  <c:v>-18.126984215999997</c:v>
                </c:pt>
                <c:pt idx="14">
                  <c:v>-21.586910135000039</c:v>
                </c:pt>
                <c:pt idx="15">
                  <c:v>-23.738573997000003</c:v>
                </c:pt>
                <c:pt idx="16">
                  <c:v>-31.873955204000008</c:v>
                </c:pt>
                <c:pt idx="17">
                  <c:v>-37.007938031999998</c:v>
                </c:pt>
                <c:pt idx="18">
                  <c:v>-37.363982171000025</c:v>
                </c:pt>
                <c:pt idx="19">
                  <c:v>-35.091016885000002</c:v>
                </c:pt>
                <c:pt idx="20">
                  <c:v>-56.257718907999987</c:v>
                </c:pt>
                <c:pt idx="21">
                  <c:v>-63.278320905000022</c:v>
                </c:pt>
                <c:pt idx="22">
                  <c:v>-78.539766660000012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511872"/>
        <c:axId val="184559872"/>
      </c:lineChart>
      <c:catAx>
        <c:axId val="184511872"/>
        <c:scaling>
          <c:orientation val="minMax"/>
        </c:scaling>
        <c:delete val="0"/>
        <c:axPos val="b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5400">
            <a:solidFill>
              <a:schemeClr val="tx1"/>
            </a:solidFill>
          </a:ln>
        </c:spPr>
        <c:crossAx val="184559872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184559872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0"/>
        <c:majorTickMark val="none"/>
        <c:minorTickMark val="none"/>
        <c:tickLblPos val="nextTo"/>
        <c:crossAx val="184511872"/>
        <c:crosses val="autoZero"/>
        <c:crossBetween val="midCat"/>
      </c:valAx>
      <c:spPr>
        <a:ln w="254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5625"/>
          <c:y val="0.62340501968503936"/>
          <c:w val="0.25689258590867675"/>
          <c:h val="0.15839960635007655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56468098526688"/>
          <c:y val="4.9960875984251966E-2"/>
          <c:w val="0.85376871207858629"/>
          <c:h val="0.90007824803149605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Cadres</c:v>
                </c:pt>
              </c:strCache>
            </c:strRef>
          </c:tx>
          <c:marker>
            <c:symbol val="circle"/>
            <c:size val="7"/>
          </c:marker>
          <c:cat>
            <c:numRef>
              <c:f>Feuil1!$A$2:$A$42</c:f>
              <c:numCache>
                <c:formatCode>General</c:formatCode>
                <c:ptCount val="41"/>
              </c:numCache>
            </c:numRef>
          </c:cat>
          <c:val>
            <c:numRef>
              <c:f>Feuil1!$B$2:$B$42</c:f>
              <c:numCache>
                <c:formatCode>0.0%</c:formatCode>
                <c:ptCount val="41"/>
                <c:pt idx="0">
                  <c:v>0.03</c:v>
                </c:pt>
                <c:pt idx="1">
                  <c:v>2.7999999999999997E-2</c:v>
                </c:pt>
                <c:pt idx="2">
                  <c:v>0.03</c:v>
                </c:pt>
                <c:pt idx="3">
                  <c:v>3.5000000000000003E-2</c:v>
                </c:pt>
                <c:pt idx="4">
                  <c:v>3.5000000000000003E-2</c:v>
                </c:pt>
                <c:pt idx="5">
                  <c:v>3.5000000000000003E-2</c:v>
                </c:pt>
                <c:pt idx="6">
                  <c:v>3.4000000000000002E-2</c:v>
                </c:pt>
                <c:pt idx="7">
                  <c:v>3.4000000000000002E-2</c:v>
                </c:pt>
                <c:pt idx="8">
                  <c:v>3.2000000000000001E-2</c:v>
                </c:pt>
                <c:pt idx="9">
                  <c:v>3.7000000000000005E-2</c:v>
                </c:pt>
                <c:pt idx="10">
                  <c:v>0.04</c:v>
                </c:pt>
                <c:pt idx="11">
                  <c:v>5.4000000000000006E-2</c:v>
                </c:pt>
                <c:pt idx="12">
                  <c:v>5.5999999999999994E-2</c:v>
                </c:pt>
                <c:pt idx="13">
                  <c:v>5.2999999999999999E-2</c:v>
                </c:pt>
                <c:pt idx="14">
                  <c:v>0.05</c:v>
                </c:pt>
                <c:pt idx="15">
                  <c:v>5.4000000000000006E-2</c:v>
                </c:pt>
                <c:pt idx="16">
                  <c:v>4.9000000000000002E-2</c:v>
                </c:pt>
                <c:pt idx="17">
                  <c:v>4.7E-2</c:v>
                </c:pt>
                <c:pt idx="18">
                  <c:v>3.9E-2</c:v>
                </c:pt>
                <c:pt idx="19">
                  <c:v>3.5000000000000003E-2</c:v>
                </c:pt>
                <c:pt idx="20">
                  <c:v>0.04</c:v>
                </c:pt>
                <c:pt idx="21">
                  <c:v>0.04</c:v>
                </c:pt>
                <c:pt idx="22">
                  <c:v>4.2000000000000003E-2</c:v>
                </c:pt>
                <c:pt idx="23">
                  <c:v>4.2999999999999997E-2</c:v>
                </c:pt>
                <c:pt idx="24">
                  <c:v>3.7999999999999999E-2</c:v>
                </c:pt>
                <c:pt idx="25">
                  <c:v>0.03</c:v>
                </c:pt>
                <c:pt idx="26">
                  <c:v>2.8999999999999998E-2</c:v>
                </c:pt>
                <c:pt idx="27">
                  <c:v>3.6000000000000004E-2</c:v>
                </c:pt>
                <c:pt idx="28">
                  <c:v>3.7000000000000005E-2</c:v>
                </c:pt>
                <c:pt idx="29">
                  <c:v>3.6000000000000004E-2</c:v>
                </c:pt>
                <c:pt idx="30">
                  <c:v>3.5000000000000003E-2</c:v>
                </c:pt>
                <c:pt idx="31">
                  <c:v>0.04</c:v>
                </c:pt>
                <c:pt idx="32">
                  <c:v>4.4000000000000004E-2</c:v>
                </c:pt>
                <c:pt idx="33">
                  <c:v>4.0999999999999995E-2</c:v>
                </c:pt>
                <c:pt idx="34">
                  <c:v>3.6000000000000004E-2</c:v>
                </c:pt>
                <c:pt idx="35">
                  <c:v>3.4000000000000002E-2</c:v>
                </c:pt>
                <c:pt idx="36">
                  <c:v>3.5000000000000003E-2</c:v>
                </c:pt>
                <c:pt idx="37">
                  <c:v>3.6000000000000004E-2</c:v>
                </c:pt>
                <c:pt idx="38">
                  <c:v>3.7999999999999999E-2</c:v>
                </c:pt>
                <c:pt idx="39">
                  <c:v>3.7000000000000005E-2</c:v>
                </c:pt>
                <c:pt idx="40">
                  <c:v>3.4000000000000002E-2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Prof. intermédiaires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cat>
            <c:numRef>
              <c:f>Feuil1!$A$2:$A$42</c:f>
              <c:numCache>
                <c:formatCode>General</c:formatCode>
                <c:ptCount val="41"/>
              </c:numCache>
            </c:numRef>
          </c:cat>
          <c:val>
            <c:numRef>
              <c:f>Feuil1!$C$2:$C$42</c:f>
              <c:numCache>
                <c:formatCode>0.0%</c:formatCode>
                <c:ptCount val="41"/>
                <c:pt idx="0">
                  <c:v>4.0999999999999995E-2</c:v>
                </c:pt>
                <c:pt idx="1">
                  <c:v>3.9E-2</c:v>
                </c:pt>
                <c:pt idx="2">
                  <c:v>4.4000000000000004E-2</c:v>
                </c:pt>
                <c:pt idx="3">
                  <c:v>4.4999999999999998E-2</c:v>
                </c:pt>
                <c:pt idx="4">
                  <c:v>0.05</c:v>
                </c:pt>
                <c:pt idx="5">
                  <c:v>0.05</c:v>
                </c:pt>
                <c:pt idx="6">
                  <c:v>4.5999999999999999E-2</c:v>
                </c:pt>
                <c:pt idx="7">
                  <c:v>4.2999999999999997E-2</c:v>
                </c:pt>
                <c:pt idx="8">
                  <c:v>4.0999999999999995E-2</c:v>
                </c:pt>
                <c:pt idx="9">
                  <c:v>4.4000000000000004E-2</c:v>
                </c:pt>
                <c:pt idx="10">
                  <c:v>5.2000000000000005E-2</c:v>
                </c:pt>
                <c:pt idx="11">
                  <c:v>0.06</c:v>
                </c:pt>
                <c:pt idx="12">
                  <c:v>7.0999999999999994E-2</c:v>
                </c:pt>
                <c:pt idx="13">
                  <c:v>6.6000000000000003E-2</c:v>
                </c:pt>
                <c:pt idx="14">
                  <c:v>6.8000000000000005E-2</c:v>
                </c:pt>
                <c:pt idx="15">
                  <c:v>6.9000000000000006E-2</c:v>
                </c:pt>
                <c:pt idx="16">
                  <c:v>6.7000000000000004E-2</c:v>
                </c:pt>
                <c:pt idx="17">
                  <c:v>6.0999999999999999E-2</c:v>
                </c:pt>
                <c:pt idx="18">
                  <c:v>5.2999999999999999E-2</c:v>
                </c:pt>
                <c:pt idx="19">
                  <c:v>4.7E-2</c:v>
                </c:pt>
                <c:pt idx="20">
                  <c:v>5.4000000000000006E-2</c:v>
                </c:pt>
                <c:pt idx="21">
                  <c:v>5.2999999999999999E-2</c:v>
                </c:pt>
                <c:pt idx="22">
                  <c:v>5.9000000000000004E-2</c:v>
                </c:pt>
                <c:pt idx="23">
                  <c:v>5.4000000000000006E-2</c:v>
                </c:pt>
                <c:pt idx="24">
                  <c:v>5.2999999999999999E-2</c:v>
                </c:pt>
                <c:pt idx="25">
                  <c:v>4.9000000000000002E-2</c:v>
                </c:pt>
                <c:pt idx="26">
                  <c:v>4.2999999999999997E-2</c:v>
                </c:pt>
                <c:pt idx="27">
                  <c:v>5.5999999999999994E-2</c:v>
                </c:pt>
                <c:pt idx="28">
                  <c:v>5.2000000000000005E-2</c:v>
                </c:pt>
                <c:pt idx="29">
                  <c:v>5.4000000000000006E-2</c:v>
                </c:pt>
                <c:pt idx="30">
                  <c:v>5.7000000000000002E-2</c:v>
                </c:pt>
                <c:pt idx="31">
                  <c:v>5.7999999999999996E-2</c:v>
                </c:pt>
                <c:pt idx="32">
                  <c:v>6.2E-2</c:v>
                </c:pt>
                <c:pt idx="33">
                  <c:v>6.3E-2</c:v>
                </c:pt>
                <c:pt idx="34">
                  <c:v>5.7999999999999996E-2</c:v>
                </c:pt>
                <c:pt idx="35">
                  <c:v>5.0999999999999997E-2</c:v>
                </c:pt>
                <c:pt idx="36">
                  <c:v>5.5E-2</c:v>
                </c:pt>
                <c:pt idx="37">
                  <c:v>0.05</c:v>
                </c:pt>
                <c:pt idx="38">
                  <c:v>5.0999999999999997E-2</c:v>
                </c:pt>
                <c:pt idx="39">
                  <c:v>4.9000000000000002E-2</c:v>
                </c:pt>
                <c:pt idx="40">
                  <c:v>4.5999999999999999E-2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Employés</c:v>
                </c:pt>
              </c:strCache>
            </c:strRef>
          </c:tx>
          <c:cat>
            <c:numRef>
              <c:f>Feuil1!$A$2:$A$42</c:f>
              <c:numCache>
                <c:formatCode>General</c:formatCode>
                <c:ptCount val="41"/>
              </c:numCache>
            </c:numRef>
          </c:cat>
          <c:val>
            <c:numRef>
              <c:f>Feuil1!$D$2:$D$42</c:f>
              <c:numCache>
                <c:formatCode>0.0%</c:formatCode>
                <c:ptCount val="41"/>
                <c:pt idx="0">
                  <c:v>6.4000000000000001E-2</c:v>
                </c:pt>
                <c:pt idx="1">
                  <c:v>6.7000000000000004E-2</c:v>
                </c:pt>
                <c:pt idx="2">
                  <c:v>7.8E-2</c:v>
                </c:pt>
                <c:pt idx="3">
                  <c:v>7.4999999999999997E-2</c:v>
                </c:pt>
                <c:pt idx="4">
                  <c:v>8.3000000000000004E-2</c:v>
                </c:pt>
                <c:pt idx="5">
                  <c:v>8.6999999999999994E-2</c:v>
                </c:pt>
                <c:pt idx="6">
                  <c:v>8.6999999999999994E-2</c:v>
                </c:pt>
                <c:pt idx="7">
                  <c:v>8.5000000000000006E-2</c:v>
                </c:pt>
                <c:pt idx="8">
                  <c:v>8.6999999999999994E-2</c:v>
                </c:pt>
                <c:pt idx="9">
                  <c:v>8.900000000000001E-2</c:v>
                </c:pt>
                <c:pt idx="10">
                  <c:v>0.1</c:v>
                </c:pt>
                <c:pt idx="11">
                  <c:v>0.105</c:v>
                </c:pt>
                <c:pt idx="12">
                  <c:v>0.11</c:v>
                </c:pt>
                <c:pt idx="13">
                  <c:v>0.107</c:v>
                </c:pt>
                <c:pt idx="14">
                  <c:v>0.107</c:v>
                </c:pt>
                <c:pt idx="15">
                  <c:v>0.10400000000000001</c:v>
                </c:pt>
                <c:pt idx="16">
                  <c:v>0.105</c:v>
                </c:pt>
                <c:pt idx="17">
                  <c:v>0.10099999999999999</c:v>
                </c:pt>
                <c:pt idx="18">
                  <c:v>0.09</c:v>
                </c:pt>
                <c:pt idx="19">
                  <c:v>8.199999999999999E-2</c:v>
                </c:pt>
                <c:pt idx="20">
                  <c:v>7.8E-2</c:v>
                </c:pt>
                <c:pt idx="21">
                  <c:v>8.5999999999999993E-2</c:v>
                </c:pt>
                <c:pt idx="22">
                  <c:v>8.6999999999999994E-2</c:v>
                </c:pt>
                <c:pt idx="23">
                  <c:v>9.0999999999999998E-2</c:v>
                </c:pt>
                <c:pt idx="24">
                  <c:v>8.900000000000001E-2</c:v>
                </c:pt>
                <c:pt idx="25">
                  <c:v>7.9000000000000001E-2</c:v>
                </c:pt>
                <c:pt idx="26">
                  <c:v>7.0000000000000007E-2</c:v>
                </c:pt>
                <c:pt idx="27">
                  <c:v>8.4000000000000005E-2</c:v>
                </c:pt>
                <c:pt idx="28">
                  <c:v>0.09</c:v>
                </c:pt>
                <c:pt idx="29">
                  <c:v>9.4E-2</c:v>
                </c:pt>
                <c:pt idx="30">
                  <c:v>9.9000000000000005E-2</c:v>
                </c:pt>
                <c:pt idx="31">
                  <c:v>0.10099999999999999</c:v>
                </c:pt>
                <c:pt idx="32">
                  <c:v>0.10099999999999999</c:v>
                </c:pt>
                <c:pt idx="33">
                  <c:v>0.10300000000000001</c:v>
                </c:pt>
                <c:pt idx="34">
                  <c:v>0.10300000000000001</c:v>
                </c:pt>
                <c:pt idx="35">
                  <c:v>0.1</c:v>
                </c:pt>
                <c:pt idx="36">
                  <c:v>9.6000000000000002E-2</c:v>
                </c:pt>
                <c:pt idx="37">
                  <c:v>8.900000000000001E-2</c:v>
                </c:pt>
                <c:pt idx="38">
                  <c:v>8.4000000000000005E-2</c:v>
                </c:pt>
                <c:pt idx="39">
                  <c:v>9.4E-2</c:v>
                </c:pt>
                <c:pt idx="40">
                  <c:v>8.8000000000000009E-2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Ouvriers</c:v>
                </c:pt>
              </c:strCache>
            </c:strRef>
          </c:tx>
          <c:cat>
            <c:numRef>
              <c:f>Feuil1!$A$2:$A$42</c:f>
              <c:numCache>
                <c:formatCode>General</c:formatCode>
                <c:ptCount val="41"/>
              </c:numCache>
            </c:numRef>
          </c:cat>
          <c:val>
            <c:numRef>
              <c:f>Feuil1!$E$2:$E$42</c:f>
              <c:numCache>
                <c:formatCode>0.0%</c:formatCode>
                <c:ptCount val="41"/>
                <c:pt idx="0">
                  <c:v>7.9000000000000001E-2</c:v>
                </c:pt>
                <c:pt idx="1">
                  <c:v>8.4000000000000005E-2</c:v>
                </c:pt>
                <c:pt idx="2">
                  <c:v>0.10199999999999999</c:v>
                </c:pt>
                <c:pt idx="3">
                  <c:v>0.11199999999999999</c:v>
                </c:pt>
                <c:pt idx="4">
                  <c:v>0.113</c:v>
                </c:pt>
                <c:pt idx="5">
                  <c:v>0.11800000000000001</c:v>
                </c:pt>
                <c:pt idx="6">
                  <c:v>0.12</c:v>
                </c:pt>
                <c:pt idx="7">
                  <c:v>0.107</c:v>
                </c:pt>
                <c:pt idx="8">
                  <c:v>9.9000000000000005E-2</c:v>
                </c:pt>
                <c:pt idx="9">
                  <c:v>0.1</c:v>
                </c:pt>
                <c:pt idx="10">
                  <c:v>0.109</c:v>
                </c:pt>
                <c:pt idx="11">
                  <c:v>0.12</c:v>
                </c:pt>
                <c:pt idx="12">
                  <c:v>0.128</c:v>
                </c:pt>
                <c:pt idx="13">
                  <c:v>0.114</c:v>
                </c:pt>
                <c:pt idx="14">
                  <c:v>0.125</c:v>
                </c:pt>
                <c:pt idx="15">
                  <c:v>0.128</c:v>
                </c:pt>
                <c:pt idx="16">
                  <c:v>0.11800000000000001</c:v>
                </c:pt>
                <c:pt idx="17">
                  <c:v>0.12</c:v>
                </c:pt>
                <c:pt idx="18">
                  <c:v>9.8000000000000004E-2</c:v>
                </c:pt>
                <c:pt idx="19">
                  <c:v>9.0999999999999998E-2</c:v>
                </c:pt>
                <c:pt idx="20">
                  <c:v>9.3000000000000013E-2</c:v>
                </c:pt>
                <c:pt idx="21">
                  <c:v>0.106</c:v>
                </c:pt>
                <c:pt idx="22">
                  <c:v>0.10800000000000001</c:v>
                </c:pt>
                <c:pt idx="23">
                  <c:v>0.111</c:v>
                </c:pt>
                <c:pt idx="24">
                  <c:v>0.113</c:v>
                </c:pt>
                <c:pt idx="25">
                  <c:v>0.105</c:v>
                </c:pt>
                <c:pt idx="26">
                  <c:v>0.10099999999999999</c:v>
                </c:pt>
                <c:pt idx="27">
                  <c:v>0.129</c:v>
                </c:pt>
                <c:pt idx="28">
                  <c:v>0.13200000000000001</c:v>
                </c:pt>
                <c:pt idx="29">
                  <c:v>0.127</c:v>
                </c:pt>
                <c:pt idx="30">
                  <c:v>0.14099999999999999</c:v>
                </c:pt>
                <c:pt idx="31">
                  <c:v>0.15</c:v>
                </c:pt>
                <c:pt idx="32">
                  <c:v>0.14599999999999999</c:v>
                </c:pt>
                <c:pt idx="33">
                  <c:v>0.14800000000000002</c:v>
                </c:pt>
                <c:pt idx="34">
                  <c:v>0.14800000000000002</c:v>
                </c:pt>
                <c:pt idx="35">
                  <c:v>0.13500000000000001</c:v>
                </c:pt>
                <c:pt idx="36">
                  <c:v>0.126</c:v>
                </c:pt>
                <c:pt idx="37">
                  <c:v>0.124</c:v>
                </c:pt>
                <c:pt idx="38">
                  <c:v>0.114</c:v>
                </c:pt>
                <c:pt idx="39">
                  <c:v>0.113</c:v>
                </c:pt>
                <c:pt idx="40">
                  <c:v>0.106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491072"/>
        <c:axId val="143492608"/>
      </c:lineChart>
      <c:catAx>
        <c:axId val="143491072"/>
        <c:scaling>
          <c:orientation val="minMax"/>
        </c:scaling>
        <c:delete val="0"/>
        <c:axPos val="b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5400">
            <a:solidFill>
              <a:schemeClr val="tx1"/>
            </a:solidFill>
          </a:ln>
        </c:spPr>
        <c:crossAx val="143492608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14349260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%" sourceLinked="0"/>
        <c:majorTickMark val="none"/>
        <c:minorTickMark val="none"/>
        <c:tickLblPos val="nextTo"/>
        <c:crossAx val="143491072"/>
        <c:crosses val="autoZero"/>
        <c:crossBetween val="midCat"/>
      </c:valAx>
      <c:spPr>
        <a:ln w="254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33303656596338"/>
          <c:y val="6.1263117451251556E-2"/>
          <c:w val="0.5096754857843574"/>
          <c:h val="0.15414899604664931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56468098526688"/>
          <c:y val="4.9960875984251966E-2"/>
          <c:w val="0.85376871207858629"/>
          <c:h val="0.90007824803149605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Cadres</c:v>
                </c:pt>
              </c:strCache>
            </c:strRef>
          </c:tx>
          <c:marker>
            <c:symbol val="circle"/>
            <c:size val="7"/>
          </c:marker>
          <c:cat>
            <c:numRef>
              <c:f>Feuil1!$A$2:$A$37</c:f>
              <c:numCache>
                <c:formatCode>General</c:formatCode>
                <c:ptCount val="36"/>
              </c:numCache>
            </c:numRef>
          </c:cat>
          <c:val>
            <c:numRef>
              <c:f>Feuil1!$B$2:$B$37</c:f>
              <c:numCache>
                <c:formatCode>General</c:formatCode>
                <c:ptCount val="36"/>
                <c:pt idx="0" formatCode="0%">
                  <c:v>0.02</c:v>
                </c:pt>
                <c:pt idx="7" formatCode="0%">
                  <c:v>0.04</c:v>
                </c:pt>
                <c:pt idx="14" formatCode="0%">
                  <c:v>7.0000000000000007E-2</c:v>
                </c:pt>
                <c:pt idx="21" formatCode="0%">
                  <c:v>7.0000000000000007E-2</c:v>
                </c:pt>
                <c:pt idx="29" formatCode="0%">
                  <c:v>0.08</c:v>
                </c:pt>
                <c:pt idx="32" formatCode="0%">
                  <c:v>0.06</c:v>
                </c:pt>
                <c:pt idx="35" formatCode="0%">
                  <c:v>7.0000000000000007E-2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Professions intermédiaires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cat>
            <c:numRef>
              <c:f>Feuil1!$A$2:$A$37</c:f>
              <c:numCache>
                <c:formatCode>General</c:formatCode>
                <c:ptCount val="36"/>
              </c:numCache>
            </c:numRef>
          </c:cat>
          <c:val>
            <c:numRef>
              <c:f>Feuil1!$C$2:$C$37</c:f>
              <c:numCache>
                <c:formatCode>General</c:formatCode>
                <c:ptCount val="36"/>
                <c:pt idx="0" formatCode="0%">
                  <c:v>7.0000000000000007E-2</c:v>
                </c:pt>
                <c:pt idx="7" formatCode="0%">
                  <c:v>0.15</c:v>
                </c:pt>
                <c:pt idx="14" formatCode="0%">
                  <c:v>0.23</c:v>
                </c:pt>
                <c:pt idx="21" formatCode="0%">
                  <c:v>0.23</c:v>
                </c:pt>
                <c:pt idx="29" formatCode="0%">
                  <c:v>0.25</c:v>
                </c:pt>
                <c:pt idx="32" formatCode="0%">
                  <c:v>0.26</c:v>
                </c:pt>
                <c:pt idx="35" formatCode="0%">
                  <c:v>0.25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Employés commerce et services</c:v>
                </c:pt>
              </c:strCache>
            </c:strRef>
          </c:tx>
          <c:cat>
            <c:numRef>
              <c:f>Feuil1!$A$2:$A$37</c:f>
              <c:numCache>
                <c:formatCode>General</c:formatCode>
                <c:ptCount val="36"/>
              </c:numCache>
            </c:numRef>
          </c:cat>
          <c:val>
            <c:numRef>
              <c:f>Feuil1!$D$2:$D$37</c:f>
              <c:numCache>
                <c:formatCode>General</c:formatCode>
                <c:ptCount val="36"/>
                <c:pt idx="0" formatCode="0%">
                  <c:v>0.1</c:v>
                </c:pt>
                <c:pt idx="7" formatCode="0%">
                  <c:v>0.26</c:v>
                </c:pt>
                <c:pt idx="14" formatCode="0%">
                  <c:v>0.42</c:v>
                </c:pt>
                <c:pt idx="21" formatCode="0%">
                  <c:v>0.37</c:v>
                </c:pt>
                <c:pt idx="29" formatCode="0%">
                  <c:v>0.4</c:v>
                </c:pt>
                <c:pt idx="32" formatCode="0%">
                  <c:v>0.42</c:v>
                </c:pt>
                <c:pt idx="35" formatCode="0%">
                  <c:v>0.48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Ouvriers qualifiés</c:v>
                </c:pt>
              </c:strCache>
            </c:strRef>
          </c:tx>
          <c:marker>
            <c:symbol val="x"/>
            <c:size val="9"/>
          </c:marker>
          <c:cat>
            <c:numRef>
              <c:f>Feuil1!$A$2:$A$37</c:f>
              <c:numCache>
                <c:formatCode>General</c:formatCode>
                <c:ptCount val="36"/>
              </c:numCache>
            </c:numRef>
          </c:cat>
          <c:val>
            <c:numRef>
              <c:f>Feuil1!$E$2:$E$37</c:f>
              <c:numCache>
                <c:formatCode>General</c:formatCode>
                <c:ptCount val="36"/>
                <c:pt idx="0" formatCode="0%">
                  <c:v>0.24</c:v>
                </c:pt>
                <c:pt idx="7" formatCode="0%">
                  <c:v>0.43</c:v>
                </c:pt>
                <c:pt idx="14" formatCode="0%">
                  <c:v>0.56999999999999995</c:v>
                </c:pt>
                <c:pt idx="21" formatCode="0%">
                  <c:v>0.56999999999999995</c:v>
                </c:pt>
                <c:pt idx="29" formatCode="0%">
                  <c:v>0.63</c:v>
                </c:pt>
                <c:pt idx="32" formatCode="0%">
                  <c:v>0.61</c:v>
                </c:pt>
                <c:pt idx="35" formatCode="0%">
                  <c:v>0.61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Ouvriers non qualifiés</c:v>
                </c:pt>
              </c:strCache>
            </c:strRef>
          </c:tx>
          <c:marker>
            <c:symbol val="dash"/>
            <c:size val="7"/>
          </c:marker>
          <c:cat>
            <c:numRef>
              <c:f>Feuil1!$A$2:$A$37</c:f>
              <c:numCache>
                <c:formatCode>General</c:formatCode>
                <c:ptCount val="36"/>
              </c:numCache>
            </c:numRef>
          </c:cat>
          <c:val>
            <c:numRef>
              <c:f>Feuil1!$F$2:$F$37</c:f>
              <c:numCache>
                <c:formatCode>General</c:formatCode>
                <c:ptCount val="36"/>
                <c:pt idx="0" formatCode="0%">
                  <c:v>0.21</c:v>
                </c:pt>
                <c:pt idx="7" formatCode="0%">
                  <c:v>0.43</c:v>
                </c:pt>
                <c:pt idx="14" formatCode="0%">
                  <c:v>0.6</c:v>
                </c:pt>
                <c:pt idx="21" formatCode="0%">
                  <c:v>0.61</c:v>
                </c:pt>
                <c:pt idx="29" formatCode="0%">
                  <c:v>0.65</c:v>
                </c:pt>
                <c:pt idx="32" formatCode="0%">
                  <c:v>0.63</c:v>
                </c:pt>
                <c:pt idx="35" formatCode="0%">
                  <c:v>0.69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934400"/>
        <c:axId val="144935936"/>
      </c:lineChart>
      <c:catAx>
        <c:axId val="144934400"/>
        <c:scaling>
          <c:orientation val="minMax"/>
        </c:scaling>
        <c:delete val="0"/>
        <c:axPos val="b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5400">
            <a:solidFill>
              <a:schemeClr val="tx1"/>
            </a:solidFill>
          </a:ln>
        </c:spPr>
        <c:crossAx val="144935936"/>
        <c:crosses val="autoZero"/>
        <c:auto val="1"/>
        <c:lblAlgn val="ctr"/>
        <c:lblOffset val="100"/>
        <c:tickLblSkip val="2"/>
        <c:tickMarkSkip val="4"/>
        <c:noMultiLvlLbl val="0"/>
      </c:catAx>
      <c:valAx>
        <c:axId val="144935936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%" sourceLinked="0"/>
        <c:majorTickMark val="none"/>
        <c:minorTickMark val="none"/>
        <c:tickLblPos val="nextTo"/>
        <c:crossAx val="144934400"/>
        <c:crosses val="autoZero"/>
        <c:crossBetween val="midCat"/>
      </c:valAx>
      <c:spPr>
        <a:ln w="254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3760610590958916"/>
          <c:y val="6.1263117451251556E-2"/>
          <c:w val="0.31632386534756507"/>
          <c:h val="0.37113458580815639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400" kern="0" baseline="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56468098526688"/>
          <c:y val="4.9960875984251966E-2"/>
          <c:w val="0.85376871207858629"/>
          <c:h val="0.90007824803149605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Prestations et transferts</c:v>
                </c:pt>
              </c:strCache>
            </c:strRef>
          </c:tx>
          <c:marker>
            <c:symbol val="circle"/>
            <c:size val="7"/>
          </c:marker>
          <c:cat>
            <c:numRef>
              <c:f>Feuil1!$A$2:$A$44</c:f>
              <c:numCache>
                <c:formatCode>General</c:formatCode>
                <c:ptCount val="43"/>
              </c:numCache>
            </c:numRef>
          </c:cat>
          <c:val>
            <c:numRef>
              <c:f>Feuil1!$B$2:$B$44</c:f>
              <c:numCache>
                <c:formatCode>0.0%</c:formatCode>
                <c:ptCount val="43"/>
                <c:pt idx="0">
                  <c:v>0.22739884733407545</c:v>
                </c:pt>
                <c:pt idx="1">
                  <c:v>0.2435952694657518</c:v>
                </c:pt>
                <c:pt idx="2">
                  <c:v>0.25033079566748595</c:v>
                </c:pt>
                <c:pt idx="3">
                  <c:v>0.25179995020541041</c:v>
                </c:pt>
                <c:pt idx="4">
                  <c:v>0.26021825220001332</c:v>
                </c:pt>
                <c:pt idx="5">
                  <c:v>0.26426796862028618</c:v>
                </c:pt>
                <c:pt idx="6">
                  <c:v>0.26385591972054745</c:v>
                </c:pt>
                <c:pt idx="7">
                  <c:v>0.26177868446494734</c:v>
                </c:pt>
                <c:pt idx="8">
                  <c:v>0.2580794273945996</c:v>
                </c:pt>
                <c:pt idx="9">
                  <c:v>0.25094752812297166</c:v>
                </c:pt>
                <c:pt idx="10">
                  <c:v>0.2546382335784852</c:v>
                </c:pt>
                <c:pt idx="11">
                  <c:v>0.25987235239033935</c:v>
                </c:pt>
                <c:pt idx="12">
                  <c:v>0.26655210724548872</c:v>
                </c:pt>
                <c:pt idx="13">
                  <c:v>0.28394950943371561</c:v>
                </c:pt>
                <c:pt idx="14">
                  <c:v>0.27988915971601075</c:v>
                </c:pt>
                <c:pt idx="15">
                  <c:v>0.28132947087008808</c:v>
                </c:pt>
                <c:pt idx="16">
                  <c:v>0.2780265012104669</c:v>
                </c:pt>
                <c:pt idx="17">
                  <c:v>0.28030900060244496</c:v>
                </c:pt>
                <c:pt idx="18">
                  <c:v>0.27247144847390325</c:v>
                </c:pt>
                <c:pt idx="19">
                  <c:v>0.2728188374346931</c:v>
                </c:pt>
                <c:pt idx="20">
                  <c:v>0.26527185353100785</c:v>
                </c:pt>
                <c:pt idx="21">
                  <c:v>0.26803213236192752</c:v>
                </c:pt>
                <c:pt idx="22">
                  <c:v>0.27536085757104845</c:v>
                </c:pt>
                <c:pt idx="23">
                  <c:v>0.28061114737455373</c:v>
                </c:pt>
                <c:pt idx="24">
                  <c:v>0.27951338926416808</c:v>
                </c:pt>
                <c:pt idx="25">
                  <c:v>0.28264885259773909</c:v>
                </c:pt>
                <c:pt idx="26">
                  <c:v>0.2836245940650356</c:v>
                </c:pt>
                <c:pt idx="27">
                  <c:v>0.28268324125577965</c:v>
                </c:pt>
                <c:pt idx="28">
                  <c:v>0.28830243602920291</c:v>
                </c:pt>
                <c:pt idx="29">
                  <c:v>0.31452540858325145</c:v>
                </c:pt>
                <c:pt idx="30">
                  <c:v>0.31417353702315215</c:v>
                </c:pt>
                <c:pt idx="31">
                  <c:v>0.31156223046710441</c:v>
                </c:pt>
                <c:pt idx="32">
                  <c:v>0.31788998772993765</c:v>
                </c:pt>
                <c:pt idx="33">
                  <c:v>0.32206806656996301</c:v>
                </c:pt>
                <c:pt idx="34">
                  <c:v>0.3266938479322159</c:v>
                </c:pt>
                <c:pt idx="35">
                  <c:v>0.32938521637239637</c:v>
                </c:pt>
                <c:pt idx="36">
                  <c:v>0.33172435432331793</c:v>
                </c:pt>
                <c:pt idx="37">
                  <c:v>0.33192715438773968</c:v>
                </c:pt>
                <c:pt idx="38">
                  <c:v>0.3257402977016095</c:v>
                </c:pt>
                <c:pt idx="39">
                  <c:v>0.32528003577237768</c:v>
                </c:pt>
                <c:pt idx="40">
                  <c:v>0.37312424511754844</c:v>
                </c:pt>
                <c:pt idx="41">
                  <c:v>0.35787939927683016</c:v>
                </c:pt>
                <c:pt idx="42">
                  <c:v>0.3420494727249056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Dépenses de fonctionnement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cat>
            <c:numRef>
              <c:f>Feuil1!$A$2:$A$44</c:f>
              <c:numCache>
                <c:formatCode>General</c:formatCode>
                <c:ptCount val="43"/>
              </c:numCache>
            </c:numRef>
          </c:cat>
          <c:val>
            <c:numRef>
              <c:f>Feuil1!$C$2:$C$44</c:f>
              <c:numCache>
                <c:formatCode>0.0%</c:formatCode>
                <c:ptCount val="43"/>
                <c:pt idx="0">
                  <c:v>0.18088846517288329</c:v>
                </c:pt>
                <c:pt idx="1">
                  <c:v>0.18414061144859764</c:v>
                </c:pt>
                <c:pt idx="2">
                  <c:v>0.18798999564206559</c:v>
                </c:pt>
                <c:pt idx="3">
                  <c:v>0.18962588939882533</c:v>
                </c:pt>
                <c:pt idx="4">
                  <c:v>0.19012358880478739</c:v>
                </c:pt>
                <c:pt idx="5">
                  <c:v>0.18828563193533168</c:v>
                </c:pt>
                <c:pt idx="6">
                  <c:v>0.18471117430654788</c:v>
                </c:pt>
                <c:pt idx="7">
                  <c:v>0.18289390376442741</c:v>
                </c:pt>
                <c:pt idx="8">
                  <c:v>0.17769704412486581</c:v>
                </c:pt>
                <c:pt idx="9">
                  <c:v>0.17179663687689598</c:v>
                </c:pt>
                <c:pt idx="10">
                  <c:v>0.17214726503584768</c:v>
                </c:pt>
                <c:pt idx="11">
                  <c:v>0.17574707800743047</c:v>
                </c:pt>
                <c:pt idx="12">
                  <c:v>0.18138286185655034</c:v>
                </c:pt>
                <c:pt idx="13">
                  <c:v>0.19124284544603526</c:v>
                </c:pt>
                <c:pt idx="14">
                  <c:v>0.18780251395441108</c:v>
                </c:pt>
                <c:pt idx="15">
                  <c:v>0.18847176779352309</c:v>
                </c:pt>
                <c:pt idx="16">
                  <c:v>0.19237294081968473</c:v>
                </c:pt>
                <c:pt idx="17">
                  <c:v>0.19152105871830102</c:v>
                </c:pt>
                <c:pt idx="18">
                  <c:v>0.18379227496291273</c:v>
                </c:pt>
                <c:pt idx="19">
                  <c:v>0.18321993464466391</c:v>
                </c:pt>
                <c:pt idx="20">
                  <c:v>0.18146876151789501</c:v>
                </c:pt>
                <c:pt idx="21">
                  <c:v>0.17884801543899201</c:v>
                </c:pt>
                <c:pt idx="22">
                  <c:v>0.18270164496279634</c:v>
                </c:pt>
                <c:pt idx="23">
                  <c:v>0.18322147967590044</c:v>
                </c:pt>
                <c:pt idx="24">
                  <c:v>0.18154614583365078</c:v>
                </c:pt>
                <c:pt idx="25">
                  <c:v>0.18159414813613622</c:v>
                </c:pt>
                <c:pt idx="26">
                  <c:v>0.1785124963032777</c:v>
                </c:pt>
                <c:pt idx="27">
                  <c:v>0.17514266345156421</c:v>
                </c:pt>
                <c:pt idx="28">
                  <c:v>0.1749214530099468</c:v>
                </c:pt>
                <c:pt idx="29">
                  <c:v>0.18708729442962421</c:v>
                </c:pt>
                <c:pt idx="30">
                  <c:v>0.18628930520356421</c:v>
                </c:pt>
                <c:pt idx="31">
                  <c:v>0.18335537585143113</c:v>
                </c:pt>
                <c:pt idx="32">
                  <c:v>0.18457736059596477</c:v>
                </c:pt>
                <c:pt idx="33">
                  <c:v>0.18566598514983851</c:v>
                </c:pt>
                <c:pt idx="34">
                  <c:v>0.18543747804992641</c:v>
                </c:pt>
                <c:pt idx="35">
                  <c:v>0.18349760192719172</c:v>
                </c:pt>
                <c:pt idx="36">
                  <c:v>0.18202664215002803</c:v>
                </c:pt>
                <c:pt idx="37">
                  <c:v>0.1814715210674365</c:v>
                </c:pt>
                <c:pt idx="38">
                  <c:v>0.17857653642820692</c:v>
                </c:pt>
                <c:pt idx="39">
                  <c:v>0.17602676364591088</c:v>
                </c:pt>
                <c:pt idx="40">
                  <c:v>0.18938882138542232</c:v>
                </c:pt>
                <c:pt idx="41">
                  <c:v>0.18128288382603561</c:v>
                </c:pt>
                <c:pt idx="42">
                  <c:v>0.17976129410233041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Acquisition nette (investissements)</c:v>
                </c:pt>
              </c:strCache>
            </c:strRef>
          </c:tx>
          <c:cat>
            <c:numRef>
              <c:f>Feuil1!$A$2:$A$44</c:f>
              <c:numCache>
                <c:formatCode>General</c:formatCode>
                <c:ptCount val="43"/>
              </c:numCache>
            </c:numRef>
          </c:cat>
          <c:val>
            <c:numRef>
              <c:f>Feuil1!$D$2:$D$44</c:f>
              <c:numCache>
                <c:formatCode>0.0%</c:formatCode>
                <c:ptCount val="43"/>
                <c:pt idx="0">
                  <c:v>4.3566406895896838E-2</c:v>
                </c:pt>
                <c:pt idx="1">
                  <c:v>4.4838549681021869E-2</c:v>
                </c:pt>
                <c:pt idx="2">
                  <c:v>4.6557217330308945E-2</c:v>
                </c:pt>
                <c:pt idx="3">
                  <c:v>4.3949966583267802E-2</c:v>
                </c:pt>
                <c:pt idx="4">
                  <c:v>4.3078820349316815E-2</c:v>
                </c:pt>
                <c:pt idx="5">
                  <c:v>4.5296933827175534E-2</c:v>
                </c:pt>
                <c:pt idx="6">
                  <c:v>4.4899552721642831E-2</c:v>
                </c:pt>
                <c:pt idx="7">
                  <c:v>4.3886405897099287E-2</c:v>
                </c:pt>
                <c:pt idx="8">
                  <c:v>4.6960968262987769E-2</c:v>
                </c:pt>
                <c:pt idx="9">
                  <c:v>4.7458642924708826E-2</c:v>
                </c:pt>
                <c:pt idx="10">
                  <c:v>4.7850798512679892E-2</c:v>
                </c:pt>
                <c:pt idx="11">
                  <c:v>4.9118571300465153E-2</c:v>
                </c:pt>
                <c:pt idx="12">
                  <c:v>4.8212026403557151E-2</c:v>
                </c:pt>
                <c:pt idx="13">
                  <c:v>4.4667867720627669E-2</c:v>
                </c:pt>
                <c:pt idx="14">
                  <c:v>4.5364432837035049E-2</c:v>
                </c:pt>
                <c:pt idx="15">
                  <c:v>4.3793152542659482E-2</c:v>
                </c:pt>
                <c:pt idx="16">
                  <c:v>4.2769683677850313E-2</c:v>
                </c:pt>
                <c:pt idx="17">
                  <c:v>3.8233975339984738E-2</c:v>
                </c:pt>
                <c:pt idx="18">
                  <c:v>3.9357323977138696E-2</c:v>
                </c:pt>
                <c:pt idx="19">
                  <c:v>3.9830855047415688E-2</c:v>
                </c:pt>
                <c:pt idx="20">
                  <c:v>4.0523201227904738E-2</c:v>
                </c:pt>
                <c:pt idx="21">
                  <c:v>4.0169031267972978E-2</c:v>
                </c:pt>
                <c:pt idx="22">
                  <c:v>4.0044610265166168E-2</c:v>
                </c:pt>
                <c:pt idx="23">
                  <c:v>4.0458934112578879E-2</c:v>
                </c:pt>
                <c:pt idx="24">
                  <c:v>4.1035938277218832E-2</c:v>
                </c:pt>
                <c:pt idx="25">
                  <c:v>4.1679480635141472E-2</c:v>
                </c:pt>
                <c:pt idx="26">
                  <c:v>4.0601125689138054E-2</c:v>
                </c:pt>
                <c:pt idx="27">
                  <c:v>4.0925429036631412E-2</c:v>
                </c:pt>
                <c:pt idx="28">
                  <c:v>4.0963571740859107E-2</c:v>
                </c:pt>
                <c:pt idx="29">
                  <c:v>4.4472221857115898E-2</c:v>
                </c:pt>
                <c:pt idx="30">
                  <c:v>4.3081979775689561E-2</c:v>
                </c:pt>
                <c:pt idx="31">
                  <c:v>4.0927066444060245E-2</c:v>
                </c:pt>
                <c:pt idx="32">
                  <c:v>4.2425705671058182E-2</c:v>
                </c:pt>
                <c:pt idx="33">
                  <c:v>4.1459688225298344E-2</c:v>
                </c:pt>
                <c:pt idx="34">
                  <c:v>3.8401406665379709E-2</c:v>
                </c:pt>
                <c:pt idx="35">
                  <c:v>3.5165517969170765E-2</c:v>
                </c:pt>
                <c:pt idx="36">
                  <c:v>3.4716437591562531E-2</c:v>
                </c:pt>
                <c:pt idx="37">
                  <c:v>3.4338132421399228E-2</c:v>
                </c:pt>
                <c:pt idx="38">
                  <c:v>3.5059361758485785E-2</c:v>
                </c:pt>
                <c:pt idx="39">
                  <c:v>3.7731243602918393E-2</c:v>
                </c:pt>
                <c:pt idx="40">
                  <c:v>3.8701233452950436E-2</c:v>
                </c:pt>
                <c:pt idx="41">
                  <c:v>3.7011913784049291E-2</c:v>
                </c:pt>
                <c:pt idx="42">
                  <c:v>3.9068675953651863E-2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Intérêts de la dette</c:v>
                </c:pt>
              </c:strCache>
            </c:strRef>
          </c:tx>
          <c:cat>
            <c:numRef>
              <c:f>Feuil1!$A$2:$A$44</c:f>
              <c:numCache>
                <c:formatCode>General</c:formatCode>
                <c:ptCount val="43"/>
              </c:numCache>
            </c:numRef>
          </c:cat>
          <c:val>
            <c:numRef>
              <c:f>Feuil1!$E$2:$E$44</c:f>
              <c:numCache>
                <c:formatCode>0.0%</c:formatCode>
                <c:ptCount val="43"/>
                <c:pt idx="0">
                  <c:v>1.2192041925749403E-2</c:v>
                </c:pt>
                <c:pt idx="1">
                  <c:v>1.6998530073239978E-2</c:v>
                </c:pt>
                <c:pt idx="2">
                  <c:v>1.7496926518864368E-2</c:v>
                </c:pt>
                <c:pt idx="3">
                  <c:v>2.2067218268723657E-2</c:v>
                </c:pt>
                <c:pt idx="4">
                  <c:v>2.3315856374630232E-2</c:v>
                </c:pt>
                <c:pt idx="5">
                  <c:v>2.5266294722981513E-2</c:v>
                </c:pt>
                <c:pt idx="6">
                  <c:v>2.5547630668218971E-2</c:v>
                </c:pt>
                <c:pt idx="7">
                  <c:v>2.462900519412892E-2</c:v>
                </c:pt>
                <c:pt idx="8">
                  <c:v>2.3699352139348037E-2</c:v>
                </c:pt>
                <c:pt idx="9">
                  <c:v>2.4526617035769385E-2</c:v>
                </c:pt>
                <c:pt idx="10">
                  <c:v>2.6686077007597151E-2</c:v>
                </c:pt>
                <c:pt idx="11">
                  <c:v>2.7978248919333263E-2</c:v>
                </c:pt>
                <c:pt idx="12">
                  <c:v>2.9765247617682036E-2</c:v>
                </c:pt>
                <c:pt idx="13">
                  <c:v>3.2184925308580685E-2</c:v>
                </c:pt>
                <c:pt idx="14">
                  <c:v>3.3196960342294836E-2</c:v>
                </c:pt>
                <c:pt idx="15">
                  <c:v>3.4493920552185101E-2</c:v>
                </c:pt>
                <c:pt idx="16">
                  <c:v>3.5641003788528816E-2</c:v>
                </c:pt>
                <c:pt idx="17">
                  <c:v>3.5241966425704152E-2</c:v>
                </c:pt>
                <c:pt idx="18">
                  <c:v>3.3623893824211416E-2</c:v>
                </c:pt>
                <c:pt idx="19">
                  <c:v>3.0431135854551202E-2</c:v>
                </c:pt>
                <c:pt idx="20">
                  <c:v>2.925905388323205E-2</c:v>
                </c:pt>
                <c:pt idx="21">
                  <c:v>3.0133924667137362E-2</c:v>
                </c:pt>
                <c:pt idx="22">
                  <c:v>2.984515028711562E-2</c:v>
                </c:pt>
                <c:pt idx="23">
                  <c:v>2.8413547468558051E-2</c:v>
                </c:pt>
                <c:pt idx="24">
                  <c:v>2.7753219017335941E-2</c:v>
                </c:pt>
                <c:pt idx="25">
                  <c:v>2.7018442162765548E-2</c:v>
                </c:pt>
                <c:pt idx="26">
                  <c:v>2.6018981715867931E-2</c:v>
                </c:pt>
                <c:pt idx="27">
                  <c:v>2.6903816925945026E-2</c:v>
                </c:pt>
                <c:pt idx="28">
                  <c:v>2.8775635545511661E-2</c:v>
                </c:pt>
                <c:pt idx="29">
                  <c:v>2.5433502403276451E-2</c:v>
                </c:pt>
                <c:pt idx="30">
                  <c:v>2.5273030724964778E-2</c:v>
                </c:pt>
                <c:pt idx="31">
                  <c:v>2.7062204684067899E-2</c:v>
                </c:pt>
                <c:pt idx="32">
                  <c:v>2.6179569718865543E-2</c:v>
                </c:pt>
                <c:pt idx="33">
                  <c:v>2.3084381078666994E-2</c:v>
                </c:pt>
                <c:pt idx="34">
                  <c:v>2.1603291522561768E-2</c:v>
                </c:pt>
                <c:pt idx="35">
                  <c:v>1.992738460866654E-2</c:v>
                </c:pt>
                <c:pt idx="36">
                  <c:v>1.8391059782134338E-2</c:v>
                </c:pt>
                <c:pt idx="37">
                  <c:v>1.7297698718724452E-2</c:v>
                </c:pt>
                <c:pt idx="38">
                  <c:v>1.7069308841089561E-2</c:v>
                </c:pt>
                <c:pt idx="39">
                  <c:v>1.4480018542562768E-2</c:v>
                </c:pt>
                <c:pt idx="40">
                  <c:v>1.2794372073885212E-2</c:v>
                </c:pt>
                <c:pt idx="41">
                  <c:v>1.3867571810728089E-2</c:v>
                </c:pt>
                <c:pt idx="42">
                  <c:v>2.0120557219112094E-2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462784"/>
        <c:axId val="145506304"/>
      </c:lineChart>
      <c:catAx>
        <c:axId val="145462784"/>
        <c:scaling>
          <c:orientation val="minMax"/>
        </c:scaling>
        <c:delete val="0"/>
        <c:axPos val="b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5400">
            <a:solidFill>
              <a:schemeClr val="tx1"/>
            </a:solidFill>
          </a:ln>
        </c:spPr>
        <c:crossAx val="145506304"/>
        <c:crosses val="autoZero"/>
        <c:auto val="1"/>
        <c:lblAlgn val="ctr"/>
        <c:lblOffset val="100"/>
        <c:tickLblSkip val="2"/>
        <c:tickMarkSkip val="6"/>
        <c:noMultiLvlLbl val="0"/>
      </c:catAx>
      <c:valAx>
        <c:axId val="145506304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%" sourceLinked="0"/>
        <c:majorTickMark val="none"/>
        <c:minorTickMark val="none"/>
        <c:tickLblPos val="nextTo"/>
        <c:crossAx val="145462784"/>
        <c:crosses val="autoZero"/>
        <c:crossBetween val="midCat"/>
      </c:valAx>
      <c:spPr>
        <a:ln w="254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3186950682525428"/>
          <c:y val="6.1263117451251556E-2"/>
          <c:w val="0.7539402135708736"/>
          <c:h val="0.1285267000025839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 baseline="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56468098526688"/>
          <c:y val="4.9960875984251966E-2"/>
          <c:w val="0.85376871207858629"/>
          <c:h val="0.90007824803149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Amérique du Nord</c:v>
                </c:pt>
              </c:strCache>
            </c:strRef>
          </c:tx>
          <c:invertIfNegative val="0"/>
          <c:cat>
            <c:numRef>
              <c:f>Feuil1!$A$2:$A$4</c:f>
              <c:numCache>
                <c:formatCode>General</c:formatCode>
                <c:ptCount val="3"/>
              </c:numCache>
            </c:numRef>
          </c:cat>
          <c:val>
            <c:numRef>
              <c:f>Feuil1!$B$2:$B$4</c:f>
              <c:numCache>
                <c:formatCode>0.0%</c:formatCode>
                <c:ptCount val="3"/>
                <c:pt idx="0">
                  <c:v>645.21631438820361</c:v>
                </c:pt>
                <c:pt idx="1">
                  <c:v>789.46811919383163</c:v>
                </c:pt>
                <c:pt idx="2">
                  <c:v>837.70326111355484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Europe occidentale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invertIfNegative val="0"/>
          <c:cat>
            <c:numRef>
              <c:f>Feuil1!$A$2:$A$4</c:f>
              <c:numCache>
                <c:formatCode>General</c:formatCode>
                <c:ptCount val="3"/>
              </c:numCache>
            </c:numRef>
          </c:cat>
          <c:val>
            <c:numRef>
              <c:f>Feuil1!$C$2:$C$4</c:f>
              <c:numCache>
                <c:formatCode>0.0%</c:formatCode>
                <c:ptCount val="3"/>
                <c:pt idx="0">
                  <c:v>285.58572284586666</c:v>
                </c:pt>
                <c:pt idx="1">
                  <c:v>274.86167816236809</c:v>
                </c:pt>
                <c:pt idx="2">
                  <c:v>317.15742033422475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Asie orientale</c:v>
                </c:pt>
              </c:strCache>
            </c:strRef>
          </c:tx>
          <c:invertIfNegative val="0"/>
          <c:cat>
            <c:numRef>
              <c:f>Feuil1!$A$2:$A$4</c:f>
              <c:numCache>
                <c:formatCode>General</c:formatCode>
                <c:ptCount val="3"/>
              </c:numCache>
            </c:numRef>
          </c:cat>
          <c:val>
            <c:numRef>
              <c:f>Feuil1!$D$2:$D$4</c:f>
              <c:numCache>
                <c:formatCode>0.0%</c:formatCode>
                <c:ptCount val="3"/>
                <c:pt idx="0">
                  <c:v>106.44227937411978</c:v>
                </c:pt>
                <c:pt idx="1">
                  <c:v>189.00312373786556</c:v>
                </c:pt>
                <c:pt idx="2">
                  <c:v>414.61113397712444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Moyen-Orient</c:v>
                </c:pt>
              </c:strCache>
            </c:strRef>
          </c:tx>
          <c:invertIfNegative val="0"/>
          <c:cat>
            <c:numRef>
              <c:f>Feuil1!$A$2:$A$4</c:f>
              <c:numCache>
                <c:formatCode>General</c:formatCode>
                <c:ptCount val="3"/>
              </c:numCache>
            </c:numRef>
          </c:cat>
          <c:val>
            <c:numRef>
              <c:f>Feuil1!$E$2:$E$4</c:f>
              <c:numCache>
                <c:formatCode>0.0%</c:formatCode>
                <c:ptCount val="3"/>
                <c:pt idx="0">
                  <c:v>82.569815285720608</c:v>
                </c:pt>
                <c:pt idx="1">
                  <c:v>131.79143233324166</c:v>
                </c:pt>
                <c:pt idx="2">
                  <c:v>180.06234948547043</c:v>
                </c:pt>
              </c:numCache>
            </c:numRef>
          </c:val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Europe orientale</c:v>
                </c:pt>
              </c:strCache>
            </c:strRef>
          </c:tx>
          <c:invertIfNegative val="0"/>
          <c:cat>
            <c:numRef>
              <c:f>Feuil1!$A$2:$A$4</c:f>
              <c:numCache>
                <c:formatCode>General</c:formatCode>
                <c:ptCount val="3"/>
              </c:numCache>
            </c:numRef>
          </c:cat>
          <c:val>
            <c:numRef>
              <c:f>Feuil1!$F$2:$F$4</c:f>
              <c:numCache>
                <c:formatCode>General</c:formatCode>
                <c:ptCount val="3"/>
                <c:pt idx="0">
                  <c:v>46.830768664655764</c:v>
                </c:pt>
                <c:pt idx="1">
                  <c:v>47.638074133333731</c:v>
                </c:pt>
                <c:pt idx="2">
                  <c:v>120.38854736773443</c:v>
                </c:pt>
              </c:numCache>
            </c:numRef>
          </c:val>
        </c:ser>
        <c:ser>
          <c:idx val="5"/>
          <c:order val="5"/>
          <c:tx>
            <c:strRef>
              <c:f>Feuil1!$G$1</c:f>
              <c:strCache>
                <c:ptCount val="1"/>
                <c:pt idx="0">
                  <c:v>Asie du Sud</c:v>
                </c:pt>
              </c:strCache>
            </c:strRef>
          </c:tx>
          <c:invertIfNegative val="0"/>
          <c:cat>
            <c:numRef>
              <c:f>Feuil1!$A$2:$A$4</c:f>
              <c:numCache>
                <c:formatCode>General</c:formatCode>
                <c:ptCount val="3"/>
              </c:numCache>
            </c:numRef>
          </c:cat>
          <c:val>
            <c:numRef>
              <c:f>Feuil1!$G$2:$G$4</c:f>
              <c:numCache>
                <c:formatCode>General</c:formatCode>
                <c:ptCount val="3"/>
                <c:pt idx="0">
                  <c:v>25.946739130727767</c:v>
                </c:pt>
                <c:pt idx="1">
                  <c:v>51.581618813970955</c:v>
                </c:pt>
                <c:pt idx="2">
                  <c:v>99.409182769219839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517376"/>
        <c:axId val="186518912"/>
      </c:barChart>
      <c:catAx>
        <c:axId val="186517376"/>
        <c:scaling>
          <c:orientation val="minMax"/>
        </c:scaling>
        <c:delete val="0"/>
        <c:axPos val="b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5400">
            <a:solidFill>
              <a:schemeClr val="tx1"/>
            </a:solidFill>
          </a:ln>
        </c:spPr>
        <c:crossAx val="186518912"/>
        <c:crosses val="autoZero"/>
        <c:auto val="1"/>
        <c:lblAlgn val="ctr"/>
        <c:lblOffset val="100"/>
        <c:noMultiLvlLbl val="0"/>
      </c:catAx>
      <c:valAx>
        <c:axId val="186518912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none"/>
        <c:minorTickMark val="none"/>
        <c:tickLblPos val="nextTo"/>
        <c:crossAx val="186517376"/>
        <c:crosses val="autoZero"/>
        <c:crossBetween val="between"/>
      </c:valAx>
      <c:spPr>
        <a:ln w="254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1361604377702653"/>
          <c:y val="6.1263117451251556E-2"/>
          <c:w val="0.21349092267888789"/>
          <c:h val="0.43375637967894615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 baseline="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56468098526688"/>
          <c:y val="4.9960875984251966E-2"/>
          <c:w val="0.85376871207858629"/>
          <c:h val="0.90007824803149605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Allemagne</c:v>
                </c:pt>
              </c:strCache>
            </c:strRef>
          </c:tx>
          <c:marker>
            <c:symbol val="circle"/>
            <c:size val="7"/>
          </c:marker>
          <c:cat>
            <c:numRef>
              <c:f>Feuil1!$A$2:$A$14</c:f>
              <c:numCache>
                <c:formatCode>General</c:formatCode>
                <c:ptCount val="13"/>
              </c:numCache>
            </c:numRef>
          </c:cat>
          <c:val>
            <c:numRef>
              <c:f>Feuil1!$B$2:$B$14</c:f>
              <c:numCache>
                <c:formatCode>0.0</c:formatCode>
                <c:ptCount val="13"/>
                <c:pt idx="0">
                  <c:v>0.25800000000000001</c:v>
                </c:pt>
                <c:pt idx="1">
                  <c:v>0.23300000000000001</c:v>
                </c:pt>
                <c:pt idx="2">
                  <c:v>0.22500000000000001</c:v>
                </c:pt>
                <c:pt idx="3">
                  <c:v>0.254</c:v>
                </c:pt>
                <c:pt idx="4">
                  <c:v>0.29399999999999998</c:v>
                </c:pt>
                <c:pt idx="5">
                  <c:v>0.34899999999999998</c:v>
                </c:pt>
                <c:pt idx="6">
                  <c:v>0.39500000000000002</c:v>
                </c:pt>
                <c:pt idx="7">
                  <c:v>0.44600000000000001</c:v>
                </c:pt>
                <c:pt idx="8">
                  <c:v>0.52300000000000002</c:v>
                </c:pt>
                <c:pt idx="9">
                  <c:v>0.58499999999999996</c:v>
                </c:pt>
                <c:pt idx="10">
                  <c:v>0.63800000000000001</c:v>
                </c:pt>
                <c:pt idx="11">
                  <c:v>0.70099999999999996</c:v>
                </c:pt>
                <c:pt idx="12">
                  <c:v>0.71099999999999997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Pays-Bas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cat>
            <c:numRef>
              <c:f>Feuil1!$A$2:$A$14</c:f>
              <c:numCache>
                <c:formatCode>General</c:formatCode>
                <c:ptCount val="13"/>
              </c:numCache>
            </c:numRef>
          </c:cat>
          <c:val>
            <c:numRef>
              <c:f>Feuil1!$C$2:$C$14</c:f>
              <c:numCache>
                <c:formatCode>0.0</c:formatCode>
                <c:ptCount val="13"/>
                <c:pt idx="0">
                  <c:v>0.11</c:v>
                </c:pt>
                <c:pt idx="1">
                  <c:v>0.20100000000000001</c:v>
                </c:pt>
                <c:pt idx="2">
                  <c:v>0.26700000000000002</c:v>
                </c:pt>
                <c:pt idx="3">
                  <c:v>0.307</c:v>
                </c:pt>
                <c:pt idx="4">
                  <c:v>0.48</c:v>
                </c:pt>
                <c:pt idx="5">
                  <c:v>0.5</c:v>
                </c:pt>
                <c:pt idx="6">
                  <c:v>0.626</c:v>
                </c:pt>
                <c:pt idx="7">
                  <c:v>0.61499999999999999</c:v>
                </c:pt>
                <c:pt idx="8">
                  <c:v>0.73099999999999998</c:v>
                </c:pt>
                <c:pt idx="9">
                  <c:v>0.89599999999999991</c:v>
                </c:pt>
                <c:pt idx="10">
                  <c:v>1.1299999999999999</c:v>
                </c:pt>
                <c:pt idx="11">
                  <c:v>0.93200000000000005</c:v>
                </c:pt>
                <c:pt idx="12">
                  <c:v>0.75099999999999989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France</c:v>
                </c:pt>
              </c:strCache>
            </c:strRef>
          </c:tx>
          <c:cat>
            <c:numRef>
              <c:f>Feuil1!$A$2:$A$14</c:f>
              <c:numCache>
                <c:formatCode>General</c:formatCode>
                <c:ptCount val="13"/>
              </c:numCache>
            </c:numRef>
          </c:cat>
          <c:val>
            <c:numRef>
              <c:f>Feuil1!$D$2:$D$14</c:f>
              <c:numCache>
                <c:formatCode>General</c:formatCode>
                <c:ptCount val="13"/>
                <c:pt idx="0">
                  <c:v>-9.3000000000000013E-2</c:v>
                </c:pt>
                <c:pt idx="1">
                  <c:v>-8.6999999999999994E-2</c:v>
                </c:pt>
                <c:pt idx="2">
                  <c:v>-0.128</c:v>
                </c:pt>
                <c:pt idx="3">
                  <c:v>-0.16600000000000001</c:v>
                </c:pt>
                <c:pt idx="4">
                  <c:v>-0.156</c:v>
                </c:pt>
                <c:pt idx="5">
                  <c:v>-0.129</c:v>
                </c:pt>
                <c:pt idx="6">
                  <c:v>-0.13</c:v>
                </c:pt>
                <c:pt idx="7">
                  <c:v>-0.20100000000000001</c:v>
                </c:pt>
                <c:pt idx="8">
                  <c:v>-0.193</c:v>
                </c:pt>
                <c:pt idx="9">
                  <c:v>-0.24600000000000002</c:v>
                </c:pt>
                <c:pt idx="10">
                  <c:v>-0.307</c:v>
                </c:pt>
                <c:pt idx="11">
                  <c:v>-0.32100000000000001</c:v>
                </c:pt>
                <c:pt idx="12">
                  <c:v>-0.26200000000000001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Italie</c:v>
                </c:pt>
              </c:strCache>
            </c:strRef>
          </c:tx>
          <c:cat>
            <c:numRef>
              <c:f>Feuil1!$A$2:$A$14</c:f>
              <c:numCache>
                <c:formatCode>General</c:formatCode>
                <c:ptCount val="13"/>
              </c:numCache>
            </c:numRef>
          </c:cat>
          <c:val>
            <c:numRef>
              <c:f>Feuil1!$E$2:$E$14</c:f>
              <c:numCache>
                <c:formatCode>General</c:formatCode>
                <c:ptCount val="13"/>
                <c:pt idx="0">
                  <c:v>-0.20100000000000001</c:v>
                </c:pt>
                <c:pt idx="1">
                  <c:v>-0.182</c:v>
                </c:pt>
                <c:pt idx="2">
                  <c:v>-0.23</c:v>
                </c:pt>
                <c:pt idx="3">
                  <c:v>-0.23499999999999999</c:v>
                </c:pt>
                <c:pt idx="4">
                  <c:v>-0.21</c:v>
                </c:pt>
                <c:pt idx="5">
                  <c:v>-0.19500000000000001</c:v>
                </c:pt>
                <c:pt idx="6">
                  <c:v>-0.121</c:v>
                </c:pt>
                <c:pt idx="7">
                  <c:v>-7.4999999999999997E-2</c:v>
                </c:pt>
                <c:pt idx="8">
                  <c:v>-5.2000000000000005E-2</c:v>
                </c:pt>
                <c:pt idx="9">
                  <c:v>-1.4999999999999999E-2</c:v>
                </c:pt>
                <c:pt idx="10">
                  <c:v>1.4999999999999999E-2</c:v>
                </c:pt>
                <c:pt idx="11">
                  <c:v>8.3000000000000004E-2</c:v>
                </c:pt>
                <c:pt idx="12">
                  <c:v>3.9E-2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Pologne</c:v>
                </c:pt>
              </c:strCache>
            </c:strRef>
          </c:tx>
          <c:cat>
            <c:numRef>
              <c:f>Feuil1!$A$2:$A$14</c:f>
              <c:numCache>
                <c:formatCode>General</c:formatCode>
                <c:ptCount val="13"/>
              </c:numCache>
            </c:numRef>
          </c:cat>
          <c:val>
            <c:numRef>
              <c:f>Feuil1!$F$2:$F$14</c:f>
              <c:numCache>
                <c:formatCode>General</c:formatCode>
                <c:ptCount val="13"/>
                <c:pt idx="0">
                  <c:v>-0.6409999999999999</c:v>
                </c:pt>
                <c:pt idx="1">
                  <c:v>-0.61399999999999999</c:v>
                </c:pt>
                <c:pt idx="2">
                  <c:v>-0.64500000000000002</c:v>
                </c:pt>
                <c:pt idx="3">
                  <c:v>-0.68799999999999994</c:v>
                </c:pt>
                <c:pt idx="4">
                  <c:v>-0.68799999999999994</c:v>
                </c:pt>
                <c:pt idx="5">
                  <c:v>-0.60599999999999998</c:v>
                </c:pt>
                <c:pt idx="6">
                  <c:v>-0.59699999999999998</c:v>
                </c:pt>
                <c:pt idx="7">
                  <c:v>-0.60299999999999998</c:v>
                </c:pt>
                <c:pt idx="8">
                  <c:v>-0.54700000000000004</c:v>
                </c:pt>
                <c:pt idx="9">
                  <c:v>-0.48799999999999999</c:v>
                </c:pt>
                <c:pt idx="10">
                  <c:v>-0.439</c:v>
                </c:pt>
                <c:pt idx="11">
                  <c:v>-0.39500000000000002</c:v>
                </c:pt>
                <c:pt idx="12">
                  <c:v>-0.33899999999999997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Feuil1!$G$1</c:f>
              <c:strCache>
                <c:ptCount val="1"/>
                <c:pt idx="0">
                  <c:v>Espagne</c:v>
                </c:pt>
              </c:strCache>
            </c:strRef>
          </c:tx>
          <c:cat>
            <c:numRef>
              <c:f>Feuil1!$A$2:$A$14</c:f>
              <c:numCache>
                <c:formatCode>General</c:formatCode>
                <c:ptCount val="13"/>
              </c:numCache>
            </c:numRef>
          </c:cat>
          <c:val>
            <c:numRef>
              <c:f>Feuil1!$G$2:$G$14</c:f>
              <c:numCache>
                <c:formatCode>General</c:formatCode>
                <c:ptCount val="13"/>
                <c:pt idx="0">
                  <c:v>-0.91</c:v>
                </c:pt>
                <c:pt idx="1">
                  <c:v>-0.93799999999999994</c:v>
                </c:pt>
                <c:pt idx="2">
                  <c:v>-0.88900000000000001</c:v>
                </c:pt>
                <c:pt idx="3">
                  <c:v>-0.92799999999999994</c:v>
                </c:pt>
                <c:pt idx="4">
                  <c:v>-0.95900000000000007</c:v>
                </c:pt>
                <c:pt idx="5">
                  <c:v>-0.88900000000000001</c:v>
                </c:pt>
                <c:pt idx="6">
                  <c:v>-0.85400000000000009</c:v>
                </c:pt>
                <c:pt idx="7">
                  <c:v>-0.85499999999999998</c:v>
                </c:pt>
                <c:pt idx="8">
                  <c:v>-0.79099999999999993</c:v>
                </c:pt>
                <c:pt idx="9">
                  <c:v>-0.73699999999999999</c:v>
                </c:pt>
                <c:pt idx="10">
                  <c:v>-0.85699999999999998</c:v>
                </c:pt>
                <c:pt idx="11">
                  <c:v>-0.71499999999999997</c:v>
                </c:pt>
                <c:pt idx="12">
                  <c:v>-0.60499999999999998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534528"/>
        <c:axId val="134918912"/>
      </c:lineChart>
      <c:catAx>
        <c:axId val="186534528"/>
        <c:scaling>
          <c:orientation val="minMax"/>
        </c:scaling>
        <c:delete val="0"/>
        <c:axPos val="b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5400">
            <a:solidFill>
              <a:schemeClr val="tx1"/>
            </a:solidFill>
          </a:ln>
        </c:spPr>
        <c:crossAx val="134918912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134918912"/>
        <c:scaling>
          <c:orientation val="minMax"/>
          <c:min val="-1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%" sourceLinked="0"/>
        <c:majorTickMark val="none"/>
        <c:minorTickMark val="none"/>
        <c:tickLblPos val="nextTo"/>
        <c:crossAx val="186534528"/>
        <c:crosses val="autoZero"/>
        <c:crossBetween val="midCat"/>
        <c:majorUnit val="0.25"/>
      </c:valAx>
      <c:spPr>
        <a:ln w="254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3904025568067288"/>
          <c:y val="6.1263117451251556E-2"/>
          <c:w val="0.33632991587864652"/>
          <c:h val="0.25833186351222459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80A54-6FC5-4BF9-9C66-B007C35E708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BAFF1-C400-4C63-BCEF-F6C27486B5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664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Lien : https://lekiosque.finances.gouv.fr/site_fr/etudes/bilans_periodiques.asp (Données complémentaires</a:t>
            </a:r>
            <a:r>
              <a:rPr lang="fr-FR" baseline="0" dirty="0" smtClean="0"/>
              <a:t> 2022)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BAFF1-C400-4C63-BCEF-F6C27486B5E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173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Lien : https://www.insee.fr/fr/statistiques/5234273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BAFF1-C400-4C63-BCEF-F6C27486B5E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477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https://dares.travail-emploi.gouv.fr/sites/default/files/59a5f946a323ee54b63ba76a1c0bed63/Dares-Analyses_Les%20conditions%20de%20travail%20en%202019%2C%20avant%20la%20crise%20sanitaire2.pdf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BAFF1-C400-4C63-BCEF-F6C27486B5E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477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Lien : https://www.insee.fr/fr/statistiques/6438777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BAFF1-C400-4C63-BCEF-F6C27486B5E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477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BAFF1-C400-4C63-BCEF-F6C27486B5E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477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Lien : https://ec.europa.eu/eurostat/databrowser/view/TIPSII10/default/table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BAFF1-C400-4C63-BCEF-F6C27486B5E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173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19/09/2023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19/09/2023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19/09/2023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19/09/2023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19/09/2023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‹N°›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insee.fr/fr/statistiques/72325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5036" y="0"/>
            <a:ext cx="9138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578255166"/>
              </p:ext>
            </p:extLst>
          </p:nvPr>
        </p:nvGraphicFramePr>
        <p:xfrm>
          <a:off x="35496" y="1002308"/>
          <a:ext cx="8855421" cy="4450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00951" y="116632"/>
            <a:ext cx="1342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Graphique 1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44495" y="476672"/>
            <a:ext cx="8055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/>
              <a:t>Soldes </a:t>
            </a:r>
            <a:r>
              <a:rPr lang="fr-FR" sz="2400" b="1" dirty="0" smtClean="0"/>
              <a:t>énergétique et manufacturier de la France (2000-2022)</a:t>
            </a:r>
            <a:endParaRPr lang="fr-FR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178162" y="5723964"/>
            <a:ext cx="756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u="sng" dirty="0" smtClean="0"/>
              <a:t>Lecture</a:t>
            </a:r>
            <a:r>
              <a:rPr lang="fr-FR" sz="1200" dirty="0" smtClean="0"/>
              <a:t> : en 2000, le solde manufacturier (dont l’industrie agro-alimentaire) de la France était de </a:t>
            </a:r>
            <a:r>
              <a:rPr lang="fr-FR" sz="1200" dirty="0" smtClean="0"/>
              <a:t>+ 8,8 </a:t>
            </a:r>
            <a:r>
              <a:rPr lang="fr-FR" sz="1200" dirty="0" smtClean="0"/>
              <a:t>milliards d’euros, et de </a:t>
            </a:r>
            <a:r>
              <a:rPr lang="fr-FR" sz="1200" dirty="0" smtClean="0"/>
              <a:t>- 78,5 </a:t>
            </a:r>
            <a:r>
              <a:rPr lang="fr-FR" sz="1200" dirty="0" smtClean="0"/>
              <a:t>milliards d’euros en 2022. Le solde pour les produits agricoles n’est pas indiqué sur le graphique.</a:t>
            </a:r>
          </a:p>
          <a:p>
            <a:pPr algn="just"/>
            <a:r>
              <a:rPr lang="fr-FR" sz="1200" u="sng" dirty="0"/>
              <a:t>Source</a:t>
            </a:r>
            <a:r>
              <a:rPr lang="fr-FR" sz="1200" dirty="0"/>
              <a:t> : Douanes (données CAF-FAB hors matériel militaire et données sous le seuil déclaratif</a:t>
            </a:r>
            <a:r>
              <a:rPr lang="fr-FR" sz="1200" dirty="0" smtClean="0"/>
              <a:t>).</a:t>
            </a:r>
            <a:endParaRPr lang="fr-FR" sz="1200" dirty="0"/>
          </a:p>
          <a:p>
            <a:pPr algn="just"/>
            <a:r>
              <a:rPr lang="fr-FR" sz="1200" i="1" dirty="0"/>
              <a:t>Graphique disponible </a:t>
            </a:r>
            <a:r>
              <a:rPr lang="fr-FR" sz="1200" i="1" dirty="0" smtClean="0"/>
              <a:t>sur le site www.benjaminbrice.fr</a:t>
            </a:r>
            <a:endParaRPr lang="fr-FR" sz="1200" i="1" dirty="0"/>
          </a:p>
        </p:txBody>
      </p:sp>
      <p:sp>
        <p:nvSpPr>
          <p:cNvPr id="9" name="ZoneTexte 8"/>
          <p:cNvSpPr txBox="1"/>
          <p:nvPr/>
        </p:nvSpPr>
        <p:spPr>
          <a:xfrm rot="16200000">
            <a:off x="-723714" y="2890498"/>
            <a:ext cx="2111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Milliards d’euros courants</a:t>
            </a:r>
            <a:endParaRPr lang="fr-FR" sz="1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851791" y="531164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2000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539326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2002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226862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2004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2914398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2006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601934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2008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289470" y="531164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2010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977005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2012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5664541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2014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352077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2016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7039613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2018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7727149" y="531164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2020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414679" y="531164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999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5036" y="0"/>
            <a:ext cx="9138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1274289937"/>
              </p:ext>
            </p:extLst>
          </p:nvPr>
        </p:nvGraphicFramePr>
        <p:xfrm>
          <a:off x="35496" y="1002308"/>
          <a:ext cx="8855421" cy="4450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00951" y="116632"/>
            <a:ext cx="1342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Graphique 2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4948" y="476672"/>
            <a:ext cx="9074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/>
              <a:t>Taux de chômage selon la catégorie socioprofessionnelle (1982-2022)</a:t>
            </a:r>
            <a:endParaRPr lang="fr-FR" sz="2400" b="1" dirty="0"/>
          </a:p>
        </p:txBody>
      </p:sp>
      <p:sp>
        <p:nvSpPr>
          <p:cNvPr id="9" name="ZoneTexte 8"/>
          <p:cNvSpPr txBox="1"/>
          <p:nvPr/>
        </p:nvSpPr>
        <p:spPr>
          <a:xfrm rot="16200000">
            <a:off x="-599926" y="2890498"/>
            <a:ext cx="1863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Taux de chômage en %</a:t>
            </a:r>
            <a:endParaRPr lang="fr-FR" sz="1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851791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1982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608080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1986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364369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1990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3876947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1998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633236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2002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5389525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2006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145814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2010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6902103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2014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7658392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2018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414679" y="531164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2022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178162" y="5723964"/>
            <a:ext cx="756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u="sng" dirty="0" smtClean="0"/>
              <a:t>Lecture</a:t>
            </a:r>
            <a:r>
              <a:rPr lang="fr-FR" sz="1200" dirty="0" smtClean="0"/>
              <a:t> : en 1982, le taux de chômage des ouvriers en France était de 7,9 % et de 10,6 % en 2022. Les catégories socioprofessionnelles «</a:t>
            </a:r>
            <a:r>
              <a:rPr lang="fr-FR" sz="1200" dirty="0"/>
              <a:t> agriculteurs » et « </a:t>
            </a:r>
            <a:r>
              <a:rPr lang="fr-FR" sz="1200" dirty="0" smtClean="0"/>
              <a:t>artisans</a:t>
            </a:r>
            <a:r>
              <a:rPr lang="fr-FR" sz="1200" dirty="0"/>
              <a:t>, commerçants et chefs </a:t>
            </a:r>
            <a:r>
              <a:rPr lang="fr-FR" sz="1200" dirty="0" smtClean="0"/>
              <a:t>d’entreprise » ne sont pas représentées sur le graphique.</a:t>
            </a:r>
          </a:p>
          <a:p>
            <a:pPr algn="just"/>
            <a:r>
              <a:rPr lang="fr-FR" sz="1200" u="sng" dirty="0"/>
              <a:t>Source</a:t>
            </a:r>
            <a:r>
              <a:rPr lang="fr-FR" sz="1200" dirty="0"/>
              <a:t> : </a:t>
            </a:r>
            <a:r>
              <a:rPr lang="fr-FR" sz="1200" dirty="0" smtClean="0"/>
              <a:t>INSEE (France hors Mayotte).</a:t>
            </a:r>
            <a:endParaRPr lang="fr-FR" sz="1200" dirty="0"/>
          </a:p>
          <a:p>
            <a:pPr algn="just"/>
            <a:r>
              <a:rPr lang="fr-FR" sz="1200" i="1" dirty="0"/>
              <a:t>Graphique disponible sur </a:t>
            </a:r>
            <a:r>
              <a:rPr lang="fr-FR" sz="1200" i="1" dirty="0" smtClean="0"/>
              <a:t>www.benjaminbrice.fr</a:t>
            </a:r>
            <a:endParaRPr lang="fr-FR" sz="1200" i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3120658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1994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854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5036" y="0"/>
            <a:ext cx="9138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529016511"/>
              </p:ext>
            </p:extLst>
          </p:nvPr>
        </p:nvGraphicFramePr>
        <p:xfrm>
          <a:off x="35496" y="1002308"/>
          <a:ext cx="8855421" cy="4450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00951" y="116632"/>
            <a:ext cx="1342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Graphique 3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85459" y="351706"/>
            <a:ext cx="89731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/>
              <a:t>Proportion des salariés soumis à au moins trois contraintes physiques</a:t>
            </a:r>
            <a:br>
              <a:rPr lang="fr-FR" sz="2400" b="1" dirty="0" smtClean="0"/>
            </a:br>
            <a:r>
              <a:rPr lang="fr-FR" sz="2400" b="1" dirty="0" smtClean="0"/>
              <a:t> (1984-2019)</a:t>
            </a:r>
            <a:endParaRPr lang="fr-FR" sz="2400" b="1" dirty="0"/>
          </a:p>
        </p:txBody>
      </p:sp>
      <p:sp>
        <p:nvSpPr>
          <p:cNvPr id="9" name="ZoneTexte 8"/>
          <p:cNvSpPr txBox="1"/>
          <p:nvPr/>
        </p:nvSpPr>
        <p:spPr>
          <a:xfrm rot="16200000">
            <a:off x="-564239" y="2890498"/>
            <a:ext cx="1792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Part des salariés en %</a:t>
            </a:r>
            <a:endParaRPr lang="fr-FR" sz="1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851791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1984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373894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1991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3876947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1998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5389525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2005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7125708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2013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7779113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2016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414678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2019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178162" y="5723964"/>
            <a:ext cx="756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u="sng" dirty="0" smtClean="0"/>
              <a:t>Lecture</a:t>
            </a:r>
            <a:r>
              <a:rPr lang="fr-FR" sz="1200" dirty="0" smtClean="0"/>
              <a:t> : en 1982, </a:t>
            </a:r>
            <a:r>
              <a:rPr lang="fr-FR" sz="1200" dirty="0" smtClean="0"/>
              <a:t>21 % </a:t>
            </a:r>
            <a:r>
              <a:rPr lang="fr-FR" sz="1200" dirty="0" smtClean="0"/>
              <a:t>des ouvriers non qualifiés déclarent que l’exécution de leur travail leur impose au moins trois contraintes physiques, et </a:t>
            </a:r>
            <a:r>
              <a:rPr lang="fr-FR" sz="1200" dirty="0" smtClean="0"/>
              <a:t>69 % </a:t>
            </a:r>
            <a:r>
              <a:rPr lang="fr-FR" sz="1200" dirty="0" smtClean="0"/>
              <a:t>en 2019. La catégorie des « employés administratifs » n’est pas représentée (son évolution se situe entre </a:t>
            </a:r>
            <a:r>
              <a:rPr lang="fr-FR" sz="1200" dirty="0" smtClean="0"/>
              <a:t>celle </a:t>
            </a:r>
            <a:r>
              <a:rPr lang="fr-FR" sz="1200" dirty="0" smtClean="0"/>
              <a:t>des professions intermédiaires et celle des autres employés).</a:t>
            </a:r>
          </a:p>
          <a:p>
            <a:pPr algn="just"/>
            <a:r>
              <a:rPr lang="fr-FR" sz="1200" u="sng" dirty="0" smtClean="0"/>
              <a:t>Source</a:t>
            </a:r>
            <a:r>
              <a:rPr lang="fr-FR" sz="1200" dirty="0" smtClean="0"/>
              <a:t> </a:t>
            </a:r>
            <a:r>
              <a:rPr lang="fr-FR" sz="1200" dirty="0"/>
              <a:t>: </a:t>
            </a:r>
            <a:r>
              <a:rPr lang="fr-FR" sz="1200" dirty="0" smtClean="0"/>
              <a:t>DARES (salariés de France métropolitaine).</a:t>
            </a:r>
            <a:endParaRPr lang="fr-FR" sz="1200" dirty="0"/>
          </a:p>
          <a:p>
            <a:pPr algn="just"/>
            <a:r>
              <a:rPr lang="fr-FR" sz="1200" i="1" dirty="0"/>
              <a:t>Graphique disponible sur </a:t>
            </a:r>
            <a:r>
              <a:rPr lang="fr-FR" sz="1200" i="1" dirty="0" smtClean="0"/>
              <a:t>www.benjaminbrice.fr</a:t>
            </a:r>
            <a:endParaRPr 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104912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5036" y="0"/>
            <a:ext cx="9138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313442937"/>
              </p:ext>
            </p:extLst>
          </p:nvPr>
        </p:nvGraphicFramePr>
        <p:xfrm>
          <a:off x="35496" y="1002308"/>
          <a:ext cx="8855421" cy="4450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00951" y="116632"/>
            <a:ext cx="1342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Graphique 4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6072" y="476672"/>
            <a:ext cx="8431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/>
              <a:t>Décomposition des dépenses publiques de la France (1980-2022)</a:t>
            </a:r>
            <a:endParaRPr lang="fr-FR" sz="2400" b="1" dirty="0"/>
          </a:p>
        </p:txBody>
      </p:sp>
      <p:sp>
        <p:nvSpPr>
          <p:cNvPr id="9" name="ZoneTexte 8"/>
          <p:cNvSpPr txBox="1"/>
          <p:nvPr/>
        </p:nvSpPr>
        <p:spPr>
          <a:xfrm rot="16200000">
            <a:off x="-781092" y="2890498"/>
            <a:ext cx="2225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Poids rapporté au PIB en %</a:t>
            </a:r>
            <a:endParaRPr lang="fr-FR" sz="1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851791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1980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932204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1986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012617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1992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093030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1998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5173443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2004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6253856" y="531164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2010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7334268" y="531164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2016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414679" y="531164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2022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178162" y="5723964"/>
            <a:ext cx="756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u="sng" dirty="0" smtClean="0"/>
              <a:t>Lecture</a:t>
            </a:r>
            <a:r>
              <a:rPr lang="fr-FR" sz="1200" dirty="0" smtClean="0"/>
              <a:t> : en 1982, les dépenses de fonctionnement (rémunérations, consommations intermédiaires et impôts de production) représentaient l’équivalent de 18,1 % du PIB et 18,0 % en 2022.</a:t>
            </a:r>
          </a:p>
          <a:p>
            <a:pPr algn="just"/>
            <a:r>
              <a:rPr lang="fr-FR" sz="1200" dirty="0" smtClean="0"/>
              <a:t> </a:t>
            </a:r>
            <a:r>
              <a:rPr lang="fr-FR" sz="1200" u="sng" dirty="0" smtClean="0"/>
              <a:t>Source</a:t>
            </a:r>
            <a:r>
              <a:rPr lang="fr-FR" sz="1200" dirty="0" smtClean="0"/>
              <a:t> </a:t>
            </a:r>
            <a:r>
              <a:rPr lang="fr-FR" sz="1200" dirty="0"/>
              <a:t>: INSEE (tableau 3.201 et </a:t>
            </a:r>
            <a:r>
              <a:rPr lang="fr-FR" sz="1200" dirty="0">
                <a:hlinkClick r:id="rId4"/>
              </a:rPr>
              <a:t>https://</a:t>
            </a:r>
            <a:r>
              <a:rPr lang="fr-FR" sz="1200" dirty="0" smtClean="0">
                <a:hlinkClick r:id="rId4"/>
              </a:rPr>
              <a:t>www.insee.fr/fr/statistiques/7232553</a:t>
            </a:r>
            <a:r>
              <a:rPr lang="fr-FR" sz="1200" dirty="0" smtClean="0"/>
              <a:t> pour l’année 2022).</a:t>
            </a:r>
            <a:endParaRPr lang="fr-FR" sz="1200" dirty="0"/>
          </a:p>
          <a:p>
            <a:pPr algn="just"/>
            <a:r>
              <a:rPr lang="fr-FR" sz="1200" i="1" dirty="0"/>
              <a:t>Graphique disponible sur </a:t>
            </a:r>
            <a:r>
              <a:rPr lang="fr-FR" sz="1200" i="1" dirty="0" smtClean="0"/>
              <a:t>www.benjaminbrice.fr</a:t>
            </a:r>
            <a:endParaRPr 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135776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5036" y="0"/>
            <a:ext cx="9138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1591797889"/>
              </p:ext>
            </p:extLst>
          </p:nvPr>
        </p:nvGraphicFramePr>
        <p:xfrm>
          <a:off x="35496" y="1002308"/>
          <a:ext cx="8855421" cy="4450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00951" y="116632"/>
            <a:ext cx="1342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Graphique 5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009916" y="476672"/>
            <a:ext cx="7124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/>
              <a:t>Dépenses militaires dans différentes régions du monde</a:t>
            </a:r>
            <a:endParaRPr lang="fr-FR" sz="2400" b="1" dirty="0"/>
          </a:p>
        </p:txBody>
      </p:sp>
      <p:sp>
        <p:nvSpPr>
          <p:cNvPr id="9" name="ZoneTexte 8"/>
          <p:cNvSpPr txBox="1"/>
          <p:nvPr/>
        </p:nvSpPr>
        <p:spPr>
          <a:xfrm rot="16200000">
            <a:off x="-895637" y="2890498"/>
            <a:ext cx="24549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En milliards de dollars de 2021</a:t>
            </a:r>
            <a:endParaRPr lang="fr-FR" sz="14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2109531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1992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629811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2007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7164288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2022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178162" y="5589240"/>
            <a:ext cx="756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u="sng" dirty="0" smtClean="0"/>
              <a:t>Lecture</a:t>
            </a:r>
            <a:r>
              <a:rPr lang="fr-FR" sz="1200" dirty="0" smtClean="0"/>
              <a:t> : en 1992, l’Amérique du Nord consacrait 645 milliards de dollars (de 2021) aux dépenses militaires et </a:t>
            </a:r>
            <a:r>
              <a:rPr lang="fr-FR" sz="1200" dirty="0" smtClean="0"/>
              <a:t>838 mds </a:t>
            </a:r>
            <a:r>
              <a:rPr lang="fr-FR" sz="1200" dirty="0" smtClean="0"/>
              <a:t>en 2022. L’Asie orientale comprend la Chine, le Japon, Taïwan et les deux Corées ; la Turquie et l’Égypte font partie du Moyen-Orient ; l’Europe orientale est composée des anciens pays de l’URSS (à l’exception de l’Asie centrale et des pays baltes) ; l’Asie du Sud va de l’Afghanistan au Bangladesh.</a:t>
            </a:r>
          </a:p>
          <a:p>
            <a:pPr algn="just"/>
            <a:r>
              <a:rPr lang="fr-FR" sz="1200" u="sng" dirty="0" smtClean="0"/>
              <a:t>Source</a:t>
            </a:r>
            <a:r>
              <a:rPr lang="fr-FR" sz="1200" dirty="0" smtClean="0"/>
              <a:t> </a:t>
            </a:r>
            <a:r>
              <a:rPr lang="fr-FR" sz="1200" dirty="0"/>
              <a:t>: SIPRI </a:t>
            </a:r>
            <a:r>
              <a:rPr lang="fr-FR" sz="1200" dirty="0" err="1"/>
              <a:t>Military</a:t>
            </a:r>
            <a:r>
              <a:rPr lang="fr-FR" sz="1200" dirty="0"/>
              <a:t> </a:t>
            </a:r>
            <a:r>
              <a:rPr lang="fr-FR" sz="1200" dirty="0" err="1"/>
              <a:t>Expenditure</a:t>
            </a:r>
            <a:r>
              <a:rPr lang="fr-FR" sz="1200" dirty="0"/>
              <a:t> </a:t>
            </a:r>
            <a:r>
              <a:rPr lang="fr-FR" sz="1200" dirty="0" err="1"/>
              <a:t>Database</a:t>
            </a:r>
            <a:r>
              <a:rPr lang="fr-FR" sz="1200" dirty="0"/>
              <a:t> </a:t>
            </a:r>
            <a:r>
              <a:rPr lang="fr-FR" sz="1200" dirty="0" smtClean="0"/>
              <a:t>(dépenses régionales en dollars constants).</a:t>
            </a:r>
            <a:endParaRPr lang="fr-FR" sz="1200" dirty="0"/>
          </a:p>
          <a:p>
            <a:pPr algn="just"/>
            <a:r>
              <a:rPr lang="fr-FR" sz="1200" i="1" dirty="0"/>
              <a:t>Graphique disponible sur </a:t>
            </a:r>
            <a:r>
              <a:rPr lang="fr-FR" sz="1200" i="1" dirty="0" smtClean="0"/>
              <a:t>www.benjaminbrice.fr</a:t>
            </a:r>
            <a:endParaRPr 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228735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036" y="0"/>
            <a:ext cx="9138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141395001"/>
              </p:ext>
            </p:extLst>
          </p:nvPr>
        </p:nvGraphicFramePr>
        <p:xfrm>
          <a:off x="35496" y="1002308"/>
          <a:ext cx="8855421" cy="4450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00951" y="44624"/>
            <a:ext cx="1342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Graphique 6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77790" y="342181"/>
            <a:ext cx="87884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/>
              <a:t>Position extérieure nette de pays européens, soit le patrimoine net </a:t>
            </a:r>
            <a:br>
              <a:rPr lang="fr-FR" sz="2400" b="1" dirty="0" smtClean="0"/>
            </a:br>
            <a:r>
              <a:rPr lang="fr-FR" sz="2400" b="1" dirty="0" smtClean="0"/>
              <a:t>vis-à-vis du reste du monde (2010-2022)</a:t>
            </a:r>
            <a:endParaRPr lang="fr-FR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178162" y="5723964"/>
            <a:ext cx="756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u="sng" dirty="0" smtClean="0"/>
              <a:t>Lecture</a:t>
            </a:r>
            <a:r>
              <a:rPr lang="fr-FR" sz="1200" dirty="0" smtClean="0"/>
              <a:t> : la position extérieure nette de l’Allemagne (soit la différence entre ses actifs étrangers et ses passifs étrangers) était de 26 % de son PIB en 2010 et de 71 % en 2022. La France, elle, passe de -9 % à -26 %.</a:t>
            </a:r>
          </a:p>
          <a:p>
            <a:pPr algn="just"/>
            <a:r>
              <a:rPr lang="fr-FR" sz="1200" u="sng" dirty="0" smtClean="0"/>
              <a:t>Source</a:t>
            </a:r>
            <a:r>
              <a:rPr lang="fr-FR" sz="1200" dirty="0" smtClean="0"/>
              <a:t> </a:t>
            </a:r>
            <a:r>
              <a:rPr lang="fr-FR" sz="1200" dirty="0"/>
              <a:t>: </a:t>
            </a:r>
            <a:r>
              <a:rPr lang="fr-FR" sz="1200" dirty="0" smtClean="0"/>
              <a:t>Eurostat </a:t>
            </a:r>
            <a:r>
              <a:rPr lang="fr-FR" sz="1200" dirty="0"/>
              <a:t>(données </a:t>
            </a:r>
            <a:r>
              <a:rPr lang="fr-FR" sz="1200" dirty="0" smtClean="0"/>
              <a:t>annuelles </a:t>
            </a:r>
            <a:r>
              <a:rPr lang="fr-FR" sz="1200" dirty="0"/>
              <a:t>; code : TIPSII10).</a:t>
            </a:r>
          </a:p>
          <a:p>
            <a:pPr algn="just"/>
            <a:r>
              <a:rPr lang="fr-FR" sz="1200" i="1" dirty="0"/>
              <a:t>Graphique disponible </a:t>
            </a:r>
            <a:r>
              <a:rPr lang="fr-FR" sz="1200" i="1" dirty="0" smtClean="0"/>
              <a:t>sur le site www.benjaminbrice.fr</a:t>
            </a:r>
            <a:endParaRPr lang="fr-FR" sz="1200" i="1" dirty="0"/>
          </a:p>
        </p:txBody>
      </p:sp>
      <p:sp>
        <p:nvSpPr>
          <p:cNvPr id="9" name="ZoneTexte 8"/>
          <p:cNvSpPr txBox="1"/>
          <p:nvPr/>
        </p:nvSpPr>
        <p:spPr>
          <a:xfrm rot="16200000">
            <a:off x="-371884" y="2890498"/>
            <a:ext cx="1407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Part du PIB en %</a:t>
            </a:r>
            <a:endParaRPr lang="fr-FR" sz="1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851791" y="531164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2010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112272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2012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3372754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2014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4633236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2016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5893718" y="5311640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2018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7154200" y="531164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2020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414679" y="531164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63413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10144</TotalTime>
  <Words>528</Words>
  <Application>Microsoft Office PowerPoint</Application>
  <PresentationFormat>Affichage à l'écran (4:3)</PresentationFormat>
  <Paragraphs>95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Tema di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Benjamin Brice</dc:creator>
  <cp:lastModifiedBy>Anonyme</cp:lastModifiedBy>
  <cp:revision>46</cp:revision>
  <dcterms:created xsi:type="dcterms:W3CDTF">2023-05-26T13:59:27Z</dcterms:created>
  <dcterms:modified xsi:type="dcterms:W3CDTF">2023-09-19T14:00:32Z</dcterms:modified>
</cp:coreProperties>
</file>